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pdfs.semanticscholar.org/18a2/219e76b6712c3776e9d56561b037b6b70a88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762000"/>
            <a:ext cx="8534400" cy="4788091"/>
          </a:xfrm>
        </p:spPr>
        <p:txBody>
          <a:bodyPr>
            <a:noAutofit/>
          </a:bodyPr>
          <a:lstStyle/>
          <a:p>
            <a:pPr lvl="0" algn="l" rtl="0"/>
            <a:r>
              <a:rPr lang="en-US" sz="1600" dirty="0" smtClean="0"/>
              <a:t>Stuart Hogg (2005). Essential Microbiology. John Wiley &amp; Sons Ltd. The Atrium, Southern Gate, </a:t>
            </a:r>
            <a:r>
              <a:rPr lang="en-US" sz="1600" dirty="0" err="1" smtClean="0"/>
              <a:t>Chichester</a:t>
            </a:r>
            <a:r>
              <a:rPr lang="en-US" sz="1600" dirty="0" smtClean="0"/>
              <a:t>, West Sussex PO19 8SQ, England.</a:t>
            </a:r>
          </a:p>
          <a:p>
            <a:pPr lvl="0" algn="l" rtl="0"/>
            <a:r>
              <a:rPr lang="en-US" sz="1600" dirty="0" smtClean="0"/>
              <a:t> Dr. </a:t>
            </a:r>
            <a:r>
              <a:rPr lang="en-US" sz="1600" dirty="0" err="1" smtClean="0"/>
              <a:t>Eby</a:t>
            </a:r>
            <a:r>
              <a:rPr lang="en-US" sz="1600" dirty="0" smtClean="0"/>
              <a:t> </a:t>
            </a:r>
            <a:r>
              <a:rPr lang="en-US" sz="1600" dirty="0" err="1" smtClean="0"/>
              <a:t>Bassiri</a:t>
            </a:r>
            <a:r>
              <a:rPr lang="en-US" sz="1600" dirty="0" smtClean="0"/>
              <a:t> (2010).Microbiology BIOL 275 course.</a:t>
            </a:r>
          </a:p>
          <a:p>
            <a:pPr lvl="0" algn="l" rtl="0"/>
            <a:r>
              <a:rPr lang="en-US" sz="1600" dirty="0" smtClean="0"/>
              <a:t>Dr. </a:t>
            </a:r>
            <a:r>
              <a:rPr lang="en-US" sz="1600" dirty="0" err="1" smtClean="0"/>
              <a:t>Abdelraouf</a:t>
            </a:r>
            <a:r>
              <a:rPr lang="en-US" sz="1600" dirty="0" smtClean="0"/>
              <a:t> A. </a:t>
            </a:r>
            <a:r>
              <a:rPr lang="en-US" sz="1600" dirty="0" err="1" smtClean="0"/>
              <a:t>Elmanama</a:t>
            </a:r>
            <a:r>
              <a:rPr lang="en-US" sz="1600" dirty="0" smtClean="0"/>
              <a:t> (2009). General Microbiology Manual Medical Technology Department. Islamic University-Gaza.</a:t>
            </a:r>
          </a:p>
          <a:p>
            <a:pPr lvl="0" algn="l" rtl="0"/>
            <a:r>
              <a:rPr lang="en-US" sz="1600" dirty="0" err="1" smtClean="0"/>
              <a:t>Espinel-Ingroff</a:t>
            </a:r>
            <a:r>
              <a:rPr lang="en-US" sz="1600" dirty="0" smtClean="0"/>
              <a:t>, A, McGinnis, MR, </a:t>
            </a:r>
            <a:r>
              <a:rPr lang="en-US" sz="1600" dirty="0" err="1" smtClean="0"/>
              <a:t>Pincus</a:t>
            </a:r>
            <a:r>
              <a:rPr lang="en-US" sz="1600" dirty="0" smtClean="0"/>
              <a:t>, DH, </a:t>
            </a:r>
            <a:r>
              <a:rPr lang="en-US" sz="1600" dirty="0" err="1" smtClean="0"/>
              <a:t>Goldson</a:t>
            </a:r>
            <a:r>
              <a:rPr lang="en-US" sz="1600" dirty="0" smtClean="0"/>
              <a:t>, PR, </a:t>
            </a:r>
            <a:r>
              <a:rPr lang="en-US" sz="1600" dirty="0" err="1" smtClean="0"/>
              <a:t>Kerkering</a:t>
            </a:r>
            <a:r>
              <a:rPr lang="en-US" sz="1600" dirty="0" smtClean="0"/>
              <a:t>, TM: Evaluation of the API 20C yeast identification system for the differentiation of some </a:t>
            </a:r>
            <a:r>
              <a:rPr lang="en-US" sz="1600" dirty="0" err="1" smtClean="0"/>
              <a:t>dematiaceous</a:t>
            </a:r>
            <a:r>
              <a:rPr lang="en-US" sz="1600" dirty="0" smtClean="0"/>
              <a:t> fungi. J. </a:t>
            </a:r>
            <a:r>
              <a:rPr lang="en-US" sz="1600" dirty="0" err="1" smtClean="0"/>
              <a:t>Clin</a:t>
            </a:r>
            <a:r>
              <a:rPr lang="en-US" sz="1600" dirty="0" smtClean="0"/>
              <a:t>. </a:t>
            </a:r>
            <a:r>
              <a:rPr lang="en-US" sz="1600" dirty="0" err="1" smtClean="0"/>
              <a:t>Microbiol</a:t>
            </a:r>
            <a:r>
              <a:rPr lang="en-US" sz="1600" dirty="0" smtClean="0"/>
              <a:t>. 27:2565-2569, 1989.</a:t>
            </a:r>
          </a:p>
          <a:p>
            <a:pPr lvl="0" algn="l" rtl="0"/>
            <a:r>
              <a:rPr lang="en-US" sz="1600" dirty="0" smtClean="0"/>
              <a:t>McGinnis, MR, Borelli, D, </a:t>
            </a:r>
            <a:r>
              <a:rPr lang="en-US" sz="1600" dirty="0" err="1" smtClean="0"/>
              <a:t>Padhye</a:t>
            </a:r>
            <a:r>
              <a:rPr lang="en-US" sz="1600" dirty="0" smtClean="0"/>
              <a:t>, AA, </a:t>
            </a:r>
            <a:r>
              <a:rPr lang="en-US" sz="1600" dirty="0" err="1" smtClean="0"/>
              <a:t>Ajello</a:t>
            </a:r>
            <a:r>
              <a:rPr lang="en-US" sz="1600" dirty="0" smtClean="0"/>
              <a:t>, L: Reclassification of </a:t>
            </a:r>
            <a:r>
              <a:rPr lang="en-US" sz="1600" i="1" dirty="0" err="1" smtClean="0"/>
              <a:t>Cladosporium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bantianum</a:t>
            </a:r>
            <a:r>
              <a:rPr lang="en-US" sz="1600" i="1" dirty="0" smtClean="0"/>
              <a:t> </a:t>
            </a:r>
            <a:r>
              <a:rPr lang="en-US" sz="1600" dirty="0" smtClean="0"/>
              <a:t>in the genus </a:t>
            </a:r>
            <a:r>
              <a:rPr lang="en-US" sz="1600" i="1" dirty="0" err="1" smtClean="0"/>
              <a:t>Xylohypha</a:t>
            </a:r>
            <a:r>
              <a:rPr lang="en-US" sz="1600" dirty="0" smtClean="0"/>
              <a:t>. J. </a:t>
            </a:r>
            <a:r>
              <a:rPr lang="en-US" sz="1600" dirty="0" err="1" smtClean="0"/>
              <a:t>Clin</a:t>
            </a:r>
            <a:r>
              <a:rPr lang="en-US" sz="1600" dirty="0" smtClean="0"/>
              <a:t>. </a:t>
            </a:r>
            <a:r>
              <a:rPr lang="en-US" sz="1600" dirty="0" err="1" smtClean="0"/>
              <a:t>Microbiol</a:t>
            </a:r>
            <a:r>
              <a:rPr lang="en-US" sz="1600" dirty="0" smtClean="0"/>
              <a:t>. 23:1148-1151, 1986.</a:t>
            </a:r>
          </a:p>
          <a:p>
            <a:pPr lvl="0" algn="l" rtl="0"/>
            <a:r>
              <a:rPr lang="en-US" sz="1600" dirty="0" smtClean="0"/>
              <a:t>McGinnis, MR, </a:t>
            </a:r>
            <a:r>
              <a:rPr lang="en-US" sz="1600" dirty="0" err="1" smtClean="0"/>
              <a:t>Rinaldi</a:t>
            </a:r>
            <a:r>
              <a:rPr lang="en-US" sz="1600" dirty="0" smtClean="0"/>
              <a:t>, MG, Winn, R, Emerging agents of </a:t>
            </a:r>
            <a:r>
              <a:rPr lang="en-US" sz="1600" dirty="0" err="1" smtClean="0"/>
              <a:t>phaeohyphomycosis</a:t>
            </a:r>
            <a:r>
              <a:rPr lang="en-US" sz="1600" dirty="0" smtClean="0"/>
              <a:t>: pathogenic species of </a:t>
            </a:r>
            <a:r>
              <a:rPr lang="en-US" sz="1600" i="1" dirty="0" err="1" smtClean="0"/>
              <a:t>Bipolaris</a:t>
            </a:r>
            <a:r>
              <a:rPr lang="en-US" sz="1600" i="1" dirty="0" smtClean="0"/>
              <a:t> </a:t>
            </a:r>
            <a:r>
              <a:rPr lang="en-US" sz="1600" dirty="0" smtClean="0"/>
              <a:t>and </a:t>
            </a:r>
            <a:r>
              <a:rPr lang="en-US" sz="1600" i="1" dirty="0" err="1" smtClean="0"/>
              <a:t>Exserohilum</a:t>
            </a:r>
            <a:r>
              <a:rPr lang="en-US" sz="1600" dirty="0" smtClean="0"/>
              <a:t>. J. </a:t>
            </a:r>
            <a:r>
              <a:rPr lang="en-US" sz="1600" dirty="0" err="1" smtClean="0"/>
              <a:t>Clin</a:t>
            </a:r>
            <a:r>
              <a:rPr lang="en-US" sz="1600" dirty="0" smtClean="0"/>
              <a:t>. </a:t>
            </a:r>
            <a:r>
              <a:rPr lang="en-US" sz="1600" dirty="0" err="1" smtClean="0"/>
              <a:t>Microbiol</a:t>
            </a:r>
            <a:r>
              <a:rPr lang="en-US" sz="1600" dirty="0" smtClean="0"/>
              <a:t>. 24:250-259, 1986.</a:t>
            </a:r>
          </a:p>
          <a:p>
            <a:pPr lvl="0" algn="l" rtl="0"/>
            <a:r>
              <a:rPr lang="en-US" sz="1600" dirty="0" err="1" smtClean="0"/>
              <a:t>Salkin</a:t>
            </a:r>
            <a:r>
              <a:rPr lang="en-US" sz="1600" dirty="0" smtClean="0"/>
              <a:t>, IF, McGinnis, MR, Dykstra, MJ, </a:t>
            </a:r>
            <a:r>
              <a:rPr lang="en-US" sz="1600" dirty="0" err="1" smtClean="0"/>
              <a:t>Rinaldi</a:t>
            </a:r>
            <a:r>
              <a:rPr lang="en-US" sz="1600" dirty="0" smtClean="0"/>
              <a:t>, MG: </a:t>
            </a:r>
            <a:r>
              <a:rPr lang="en-US" sz="1600" i="1" dirty="0" err="1" smtClean="0"/>
              <a:t>Scedosporium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inflatum</a:t>
            </a:r>
            <a:r>
              <a:rPr lang="en-US" sz="1600" dirty="0" smtClean="0"/>
              <a:t>, an emerging pathogen. J. </a:t>
            </a:r>
            <a:r>
              <a:rPr lang="en-US" sz="1600" dirty="0" err="1" smtClean="0"/>
              <a:t>Clin</a:t>
            </a:r>
            <a:r>
              <a:rPr lang="en-US" sz="1600" dirty="0" smtClean="0"/>
              <a:t>. </a:t>
            </a:r>
            <a:r>
              <a:rPr lang="en-US" sz="1600" dirty="0" err="1" smtClean="0"/>
              <a:t>Microbiol</a:t>
            </a:r>
            <a:r>
              <a:rPr lang="en-US" sz="1600" dirty="0" smtClean="0"/>
              <a:t>. 26:498-503, 1988.</a:t>
            </a:r>
          </a:p>
          <a:p>
            <a:pPr lvl="0" algn="l" rtl="0"/>
            <a:r>
              <a:rPr lang="en-US" sz="1600" dirty="0" smtClean="0"/>
              <a:t>Harvey R. A., </a:t>
            </a:r>
            <a:r>
              <a:rPr lang="en-US" sz="1600" dirty="0" err="1" smtClean="0"/>
              <a:t>Champe</a:t>
            </a:r>
            <a:r>
              <a:rPr lang="en-US" sz="1600" dirty="0" smtClean="0"/>
              <a:t> P. C., Fisher B. D. (2006) </a:t>
            </a:r>
            <a:r>
              <a:rPr lang="en-US" sz="1600" dirty="0" err="1" smtClean="0"/>
              <a:t>Lippincotts</a:t>
            </a:r>
            <a:r>
              <a:rPr lang="en-US" sz="1600" dirty="0" smtClean="0"/>
              <a:t> illustrated reviews; Microbiology 2</a:t>
            </a:r>
            <a:r>
              <a:rPr lang="en-US" sz="1600" baseline="30000" dirty="0" smtClean="0"/>
              <a:t>nd</a:t>
            </a:r>
            <a:r>
              <a:rPr lang="en-US" sz="1600" dirty="0" smtClean="0"/>
              <a:t> edition.</a:t>
            </a:r>
          </a:p>
          <a:p>
            <a:pPr algn="l"/>
            <a:r>
              <a:rPr lang="en-US" sz="1600" dirty="0" smtClean="0"/>
              <a:t>Sharma S. and </a:t>
            </a:r>
            <a:r>
              <a:rPr lang="en-US" sz="1600" dirty="0" err="1" smtClean="0"/>
              <a:t>Dilbaghi</a:t>
            </a:r>
            <a:r>
              <a:rPr lang="en-US" sz="1600" dirty="0" smtClean="0"/>
              <a:t> N. (2006).  Microbial World, History and Development of Microbiology, Scope of Microbiology. Retrieved from </a:t>
            </a:r>
            <a:r>
              <a:rPr lang="en-US" sz="1600" u="sng" dirty="0" smtClean="0">
                <a:hlinkClick r:id="rId2"/>
              </a:rPr>
              <a:t>https://pdfs.semanticscholar.org/18a2/219e76b6712c3776e9d56561b037b6b70a88.pdf</a:t>
            </a:r>
            <a:endParaRPr lang="ar-IQ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52400"/>
            <a:ext cx="3886200" cy="6096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References </a:t>
            </a:r>
            <a:endParaRPr lang="ar-IQ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264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References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References </dc:title>
  <dc:creator>hp</dc:creator>
  <cp:lastModifiedBy>hp</cp:lastModifiedBy>
  <cp:revision>1</cp:revision>
  <dcterms:created xsi:type="dcterms:W3CDTF">2006-08-16T00:00:00Z</dcterms:created>
  <dcterms:modified xsi:type="dcterms:W3CDTF">2018-04-30T07:50:54Z</dcterms:modified>
</cp:coreProperties>
</file>